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5/17/2024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5/17/2024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566B-5F6E-61C0-0C81-1DD6837F7E66}"/>
              </a:ext>
            </a:extLst>
          </p:cNvPr>
          <p:cNvSpPr>
            <a:spLocks noGrp="1"/>
          </p:cNvSpPr>
          <p:nvPr>
            <p:ph type="ctrTitle"/>
          </p:nvPr>
        </p:nvSpPr>
        <p:spPr>
          <a:xfrm>
            <a:off x="810001" y="2054942"/>
            <a:ext cx="6436373" cy="2365256"/>
          </a:xfrm>
        </p:spPr>
        <p:txBody>
          <a:bodyPr/>
          <a:lstStyle/>
          <a:p>
            <a:r>
              <a:rPr lang="en-US" sz="3200" dirty="0"/>
              <a:t>AMAZON SALES DATA ANALYSIS</a:t>
            </a:r>
            <a:endParaRPr lang="en-IN" sz="3200" dirty="0"/>
          </a:p>
        </p:txBody>
      </p:sp>
      <p:sp>
        <p:nvSpPr>
          <p:cNvPr id="3" name="Subtitle 2">
            <a:extLst>
              <a:ext uri="{FF2B5EF4-FFF2-40B4-BE49-F238E27FC236}">
                <a16:creationId xmlns:a16="http://schemas.microsoft.com/office/drawing/2014/main" id="{EFFB5611-9735-26D0-1CEE-87BBFBE463B6}"/>
              </a:ext>
            </a:extLst>
          </p:cNvPr>
          <p:cNvSpPr>
            <a:spLocks noGrp="1"/>
          </p:cNvSpPr>
          <p:nvPr>
            <p:ph type="subTitle" idx="1"/>
          </p:nvPr>
        </p:nvSpPr>
        <p:spPr>
          <a:xfrm>
            <a:off x="810001" y="5280847"/>
            <a:ext cx="10572000" cy="1149450"/>
          </a:xfrm>
        </p:spPr>
        <p:txBody>
          <a:bodyPr>
            <a:normAutofit fontScale="92500" lnSpcReduction="10000"/>
          </a:bodyPr>
          <a:lstStyle/>
          <a:p>
            <a:r>
              <a:rPr lang="en-US" b="1" dirty="0"/>
              <a:t>This presentation will explore the key insights gained from analyzing Amazon's sales data. We will examine the business problem, the purpose of the project, the data and tools used, as well as findings from product, sales, and customer analyses. Finally, we will provide strategic recommendations to drive future growth.</a:t>
            </a:r>
          </a:p>
          <a:p>
            <a:endParaRPr lang="en-IN" dirty="0"/>
          </a:p>
        </p:txBody>
      </p:sp>
      <p:pic>
        <p:nvPicPr>
          <p:cNvPr id="1026" name="Picture 2" descr="How to Increase Sales on Amazon [19 Proven Tactics]">
            <a:extLst>
              <a:ext uri="{FF2B5EF4-FFF2-40B4-BE49-F238E27FC236}">
                <a16:creationId xmlns:a16="http://schemas.microsoft.com/office/drawing/2014/main" id="{4C4803B9-99CC-B289-71BD-3CA9A5292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274" y="1142179"/>
            <a:ext cx="3732725" cy="34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087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020D-3E12-D821-8677-9215F799D2B9}"/>
              </a:ext>
            </a:extLst>
          </p:cNvPr>
          <p:cNvSpPr>
            <a:spLocks noGrp="1"/>
          </p:cNvSpPr>
          <p:nvPr>
            <p:ph type="title"/>
          </p:nvPr>
        </p:nvSpPr>
        <p:spPr/>
        <p:txBody>
          <a:bodyPr/>
          <a:lstStyle/>
          <a:p>
            <a:r>
              <a:rPr lang="en-US" dirty="0"/>
              <a:t>RECOMMENDATIONS</a:t>
            </a:r>
            <a:endParaRPr lang="en-IN" dirty="0"/>
          </a:p>
        </p:txBody>
      </p:sp>
      <p:sp>
        <p:nvSpPr>
          <p:cNvPr id="3" name="Content Placeholder 2">
            <a:extLst>
              <a:ext uri="{FF2B5EF4-FFF2-40B4-BE49-F238E27FC236}">
                <a16:creationId xmlns:a16="http://schemas.microsoft.com/office/drawing/2014/main" id="{AC489593-50FC-5F5E-4022-DD260158FEB6}"/>
              </a:ext>
            </a:extLst>
          </p:cNvPr>
          <p:cNvSpPr>
            <a:spLocks noGrp="1"/>
          </p:cNvSpPr>
          <p:nvPr>
            <p:ph idx="1"/>
          </p:nvPr>
        </p:nvSpPr>
        <p:spPr>
          <a:xfrm>
            <a:off x="818712" y="2222287"/>
            <a:ext cx="10554574" cy="4316165"/>
          </a:xfrm>
        </p:spPr>
        <p:txBody>
          <a:bodyPr/>
          <a:lstStyle/>
          <a:p>
            <a:r>
              <a:rPr lang="en-US" dirty="0"/>
              <a:t>Company needs to perform well on “Health and beauty” product line. Necessary measures should be taken to improve the performance of this line. This can be done by adding more products to this line and monitoring sales with those products. They can also give offers or discounts on this product line to increase their sales.</a:t>
            </a:r>
          </a:p>
          <a:p>
            <a:r>
              <a:rPr lang="en-US" dirty="0"/>
              <a:t>They have to look over their monthly sales as they are decreasing after January. Implement data-driven strategies to optimize sales and inventory management, improving profitability and customer satisfaction.</a:t>
            </a:r>
          </a:p>
          <a:p>
            <a:r>
              <a:rPr lang="en-US" dirty="0"/>
              <a:t>Develop targeted marketing campaigns and customer loyalty programs to enhance the customer experience and foster long-term relationships.</a:t>
            </a:r>
          </a:p>
          <a:p>
            <a:r>
              <a:rPr lang="en-US" dirty="0"/>
              <a:t>Leverage insights from the product analysis to fine-tune product offerings, pricing, and marketing strategies to drive sales growth.</a:t>
            </a:r>
          </a:p>
          <a:p>
            <a:endParaRPr lang="en-US" dirty="0"/>
          </a:p>
          <a:p>
            <a:endParaRPr lang="en-US" dirty="0"/>
          </a:p>
          <a:p>
            <a:endParaRPr lang="en-IN" dirty="0"/>
          </a:p>
        </p:txBody>
      </p:sp>
    </p:spTree>
    <p:extLst>
      <p:ext uri="{BB962C8B-B14F-4D97-AF65-F5344CB8AC3E}">
        <p14:creationId xmlns:p14="http://schemas.microsoft.com/office/powerpoint/2010/main" val="124867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5D52D-ABE8-BEC0-C577-DA804A7EBD4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5237470-4C65-0FDD-F600-FF44EF866C85}"/>
              </a:ext>
            </a:extLst>
          </p:cNvPr>
          <p:cNvSpPr>
            <a:spLocks noGrp="1"/>
          </p:cNvSpPr>
          <p:nvPr>
            <p:ph idx="1"/>
          </p:nvPr>
        </p:nvSpPr>
        <p:spPr>
          <a:xfrm>
            <a:off x="818712" y="2222287"/>
            <a:ext cx="6280178" cy="3636511"/>
          </a:xfrm>
        </p:spPr>
        <p:txBody>
          <a:bodyPr>
            <a:normAutofit fontScale="92500" lnSpcReduction="10000"/>
          </a:bodyPr>
          <a:lstStyle/>
          <a:p>
            <a:pPr marL="0" indent="0">
              <a:buNone/>
            </a:pPr>
            <a:r>
              <a:rPr lang="en-US" b="1" dirty="0"/>
              <a:t>Gain Valuable Insights</a:t>
            </a:r>
          </a:p>
          <a:p>
            <a:r>
              <a:rPr lang="en-US" dirty="0"/>
              <a:t>The comprehensive analysis of Amazon's sales data will provide valuable insights to inform strategic decision-making and drive sustainable growth.</a:t>
            </a:r>
          </a:p>
          <a:p>
            <a:pPr marL="0" indent="0">
              <a:buNone/>
            </a:pPr>
            <a:r>
              <a:rPr lang="en-US" b="1" dirty="0"/>
              <a:t>Optimize Operations</a:t>
            </a:r>
          </a:p>
          <a:p>
            <a:r>
              <a:rPr lang="en-US" dirty="0"/>
              <a:t>Implement data-driven recommendations to optimize product offerings, sales strategies, and customer engagement for enhanced performance.</a:t>
            </a:r>
          </a:p>
          <a:p>
            <a:pPr marL="0" indent="0">
              <a:buNone/>
            </a:pPr>
            <a:r>
              <a:rPr lang="en-US" b="1" dirty="0"/>
              <a:t>Maintain Competitive Edge</a:t>
            </a:r>
          </a:p>
          <a:p>
            <a:r>
              <a:rPr lang="en-US" dirty="0"/>
              <a:t>By leveraging the insights from this project, Amazon can maintain a strong competitive position in the dynamic e-commerce landscape.</a:t>
            </a:r>
          </a:p>
          <a:p>
            <a:endParaRPr lang="en-IN" dirty="0"/>
          </a:p>
        </p:txBody>
      </p:sp>
      <p:pic>
        <p:nvPicPr>
          <p:cNvPr id="5122" name="Picture 2" descr="Conclusion - Free technology icons">
            <a:extLst>
              <a:ext uri="{FF2B5EF4-FFF2-40B4-BE49-F238E27FC236}">
                <a16:creationId xmlns:a16="http://schemas.microsoft.com/office/drawing/2014/main" id="{C6C47F90-FDEE-2BF0-33B9-C512A56C9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303" y="2487045"/>
            <a:ext cx="3637935" cy="3106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73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3E1A-15D7-F991-CA4A-8D39BDCF2AFB}"/>
              </a:ext>
            </a:extLst>
          </p:cNvPr>
          <p:cNvSpPr>
            <a:spLocks noGrp="1"/>
          </p:cNvSpPr>
          <p:nvPr>
            <p:ph type="ctrTitle"/>
          </p:nvPr>
        </p:nvSpPr>
        <p:spPr/>
        <p:txBody>
          <a:bodyPr/>
          <a:lstStyle/>
          <a:p>
            <a:r>
              <a:rPr lang="en-US" dirty="0"/>
              <a:t>THANK YOU!</a:t>
            </a:r>
            <a:endParaRPr lang="en-IN" dirty="0"/>
          </a:p>
        </p:txBody>
      </p:sp>
      <p:sp>
        <p:nvSpPr>
          <p:cNvPr id="3" name="Subtitle 2">
            <a:extLst>
              <a:ext uri="{FF2B5EF4-FFF2-40B4-BE49-F238E27FC236}">
                <a16:creationId xmlns:a16="http://schemas.microsoft.com/office/drawing/2014/main" id="{9E224981-B99D-DE4D-4267-ACA0BA03C231}"/>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903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973B-B6F5-17B5-2CCC-560AB8468310}"/>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287A6880-7A4D-5891-6A53-948215D1F064}"/>
              </a:ext>
            </a:extLst>
          </p:cNvPr>
          <p:cNvSpPr>
            <a:spLocks noGrp="1"/>
          </p:cNvSpPr>
          <p:nvPr>
            <p:ph idx="1"/>
          </p:nvPr>
        </p:nvSpPr>
        <p:spPr/>
        <p:txBody>
          <a:bodyPr>
            <a:normAutofit lnSpcReduction="10000"/>
          </a:bodyPr>
          <a:lstStyle/>
          <a:p>
            <a:pPr>
              <a:buAutoNum type="arabicPeriod"/>
            </a:pPr>
            <a:r>
              <a:rPr lang="en-US" dirty="0"/>
              <a:t>Business Problem of project</a:t>
            </a:r>
          </a:p>
          <a:p>
            <a:pPr>
              <a:buAutoNum type="arabicPeriod"/>
            </a:pPr>
            <a:r>
              <a:rPr lang="en-US" dirty="0"/>
              <a:t>Purpose of Project</a:t>
            </a:r>
          </a:p>
          <a:p>
            <a:pPr>
              <a:buAutoNum type="arabicPeriod"/>
            </a:pPr>
            <a:r>
              <a:rPr lang="en-US" dirty="0"/>
              <a:t>IDE Used and Data Analysis</a:t>
            </a:r>
          </a:p>
          <a:p>
            <a:pPr>
              <a:buAutoNum type="arabicPeriod"/>
            </a:pPr>
            <a:r>
              <a:rPr lang="en-US" dirty="0"/>
              <a:t>Product Analysis</a:t>
            </a:r>
          </a:p>
          <a:p>
            <a:pPr>
              <a:buAutoNum type="arabicPeriod"/>
            </a:pPr>
            <a:r>
              <a:rPr lang="en-US" dirty="0"/>
              <a:t>Sales Analysis</a:t>
            </a:r>
          </a:p>
          <a:p>
            <a:pPr>
              <a:buAutoNum type="arabicPeriod"/>
            </a:pPr>
            <a:r>
              <a:rPr lang="en-US" dirty="0"/>
              <a:t>Customer Analysis</a:t>
            </a:r>
          </a:p>
          <a:p>
            <a:pPr>
              <a:buAutoNum type="arabicPeriod"/>
            </a:pPr>
            <a:r>
              <a:rPr lang="en-US" dirty="0"/>
              <a:t>Project Recording</a:t>
            </a:r>
          </a:p>
          <a:p>
            <a:pPr>
              <a:buAutoNum type="arabicPeriod"/>
            </a:pPr>
            <a:r>
              <a:rPr lang="en-US" dirty="0"/>
              <a:t>Recommendations</a:t>
            </a:r>
          </a:p>
          <a:p>
            <a:pPr>
              <a:buAutoNum type="arabicPeriod"/>
            </a:pPr>
            <a:r>
              <a:rPr lang="en-US" dirty="0"/>
              <a:t>Conclusion</a:t>
            </a:r>
          </a:p>
          <a:p>
            <a:pPr>
              <a:buAutoNum type="arabicPeriod"/>
            </a:pPr>
            <a:endParaRPr lang="en-IN" dirty="0"/>
          </a:p>
        </p:txBody>
      </p:sp>
      <p:pic>
        <p:nvPicPr>
          <p:cNvPr id="3074" name="Picture 2" descr="Boost sales abstract concept Royalty Free Vector Image">
            <a:extLst>
              <a:ext uri="{FF2B5EF4-FFF2-40B4-BE49-F238E27FC236}">
                <a16:creationId xmlns:a16="http://schemas.microsoft.com/office/drawing/2014/main" id="{264181EA-6CF2-035C-4174-231237B13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819" y="2300748"/>
            <a:ext cx="4541684" cy="401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06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E49B-9BDC-B26D-B683-4A0C6F65BB44}"/>
              </a:ext>
            </a:extLst>
          </p:cNvPr>
          <p:cNvSpPr>
            <a:spLocks noGrp="1"/>
          </p:cNvSpPr>
          <p:nvPr>
            <p:ph type="title"/>
          </p:nvPr>
        </p:nvSpPr>
        <p:spPr/>
        <p:txBody>
          <a:bodyPr/>
          <a:lstStyle/>
          <a:p>
            <a:r>
              <a:rPr lang="en-US" dirty="0"/>
              <a:t>BUSINESS PROBLEM</a:t>
            </a:r>
            <a:endParaRPr lang="en-IN" dirty="0"/>
          </a:p>
        </p:txBody>
      </p:sp>
      <p:sp>
        <p:nvSpPr>
          <p:cNvPr id="3" name="Content Placeholder 2">
            <a:extLst>
              <a:ext uri="{FF2B5EF4-FFF2-40B4-BE49-F238E27FC236}">
                <a16:creationId xmlns:a16="http://schemas.microsoft.com/office/drawing/2014/main" id="{63B2FE73-B13B-EB15-BC93-25FFBA95E409}"/>
              </a:ext>
            </a:extLst>
          </p:cNvPr>
          <p:cNvSpPr>
            <a:spLocks noGrp="1"/>
          </p:cNvSpPr>
          <p:nvPr>
            <p:ph idx="1"/>
          </p:nvPr>
        </p:nvSpPr>
        <p:spPr>
          <a:xfrm>
            <a:off x="818713" y="2222287"/>
            <a:ext cx="5277288" cy="4070358"/>
          </a:xfrm>
        </p:spPr>
        <p:txBody>
          <a:bodyPr/>
          <a:lstStyle/>
          <a:p>
            <a:r>
              <a:rPr lang="en-US" dirty="0">
                <a:effectLst/>
              </a:rPr>
              <a:t>The primary business problem this project aims to address is understanding the key factors that drive sales performance across Amazon's diverse product offerings and customer base. By identifying the drivers of sales success, we can help Amazon make more informed decisions to boost revenue, improve customer satisfaction, and maintain a competitive edge in the e-commerce landscape.</a:t>
            </a:r>
          </a:p>
          <a:p>
            <a:endParaRPr lang="en-IN" dirty="0"/>
          </a:p>
        </p:txBody>
      </p:sp>
      <p:pic>
        <p:nvPicPr>
          <p:cNvPr id="2050" name="Picture 2" descr="Creative Problem Solving and Decision Making | American Water College">
            <a:extLst>
              <a:ext uri="{FF2B5EF4-FFF2-40B4-BE49-F238E27FC236}">
                <a16:creationId xmlns:a16="http://schemas.microsoft.com/office/drawing/2014/main" id="{5797EB07-9F2E-5808-8F3A-0DC4ED441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562" y="2222287"/>
            <a:ext cx="5007436" cy="370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908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42F5-CE96-4681-4C8E-E4EBEC783876}"/>
              </a:ext>
            </a:extLst>
          </p:cNvPr>
          <p:cNvSpPr>
            <a:spLocks noGrp="1"/>
          </p:cNvSpPr>
          <p:nvPr>
            <p:ph type="title"/>
          </p:nvPr>
        </p:nvSpPr>
        <p:spPr/>
        <p:txBody>
          <a:bodyPr/>
          <a:lstStyle/>
          <a:p>
            <a:r>
              <a:rPr lang="en-US" dirty="0"/>
              <a:t>PURPOSE OF PROJECT</a:t>
            </a:r>
            <a:endParaRPr lang="en-IN" dirty="0"/>
          </a:p>
        </p:txBody>
      </p:sp>
      <p:sp>
        <p:nvSpPr>
          <p:cNvPr id="3" name="Content Placeholder 2">
            <a:extLst>
              <a:ext uri="{FF2B5EF4-FFF2-40B4-BE49-F238E27FC236}">
                <a16:creationId xmlns:a16="http://schemas.microsoft.com/office/drawing/2014/main" id="{93B07C9C-F5C1-123B-82DA-5488E9CA67D2}"/>
              </a:ext>
            </a:extLst>
          </p:cNvPr>
          <p:cNvSpPr>
            <a:spLocks noGrp="1"/>
          </p:cNvSpPr>
          <p:nvPr>
            <p:ph idx="1"/>
          </p:nvPr>
        </p:nvSpPr>
        <p:spPr/>
        <p:txBody>
          <a:bodyPr/>
          <a:lstStyle/>
          <a:p>
            <a:r>
              <a:rPr lang="en-US" dirty="0"/>
              <a:t>As the company expands its operations, it becomes increasingly challenging to analyze and make sense of the vast amount of sales data generated on a daily basis. Without proper analysis, it becomes difficult to identify trends, make informed business decisions, and maximize profitability.</a:t>
            </a:r>
          </a:p>
          <a:p>
            <a:endParaRPr lang="en-US" dirty="0"/>
          </a:p>
          <a:p>
            <a:r>
              <a:rPr lang="en-US" dirty="0"/>
              <a:t>The purpose of this project is to leverage SQL to provide insights into the company's sales data. By analyzing key metrics, such as sales performance, customer behavior, and product trends, we can identify areas of improvement, optimize sales strategies, and drive business growth.</a:t>
            </a:r>
          </a:p>
          <a:p>
            <a:endParaRPr lang="en-IN" dirty="0"/>
          </a:p>
        </p:txBody>
      </p:sp>
    </p:spTree>
    <p:extLst>
      <p:ext uri="{BB962C8B-B14F-4D97-AF65-F5344CB8AC3E}">
        <p14:creationId xmlns:p14="http://schemas.microsoft.com/office/powerpoint/2010/main" val="410187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B4E9-9094-103B-EE3C-ADDB0B41CA11}"/>
              </a:ext>
            </a:extLst>
          </p:cNvPr>
          <p:cNvSpPr>
            <a:spLocks noGrp="1"/>
          </p:cNvSpPr>
          <p:nvPr>
            <p:ph type="title"/>
          </p:nvPr>
        </p:nvSpPr>
        <p:spPr/>
        <p:txBody>
          <a:bodyPr/>
          <a:lstStyle/>
          <a:p>
            <a:r>
              <a:rPr lang="en-US" dirty="0"/>
              <a:t>IDE Used &amp; Data Analysis</a:t>
            </a:r>
            <a:endParaRPr lang="en-IN" dirty="0"/>
          </a:p>
        </p:txBody>
      </p:sp>
      <p:sp>
        <p:nvSpPr>
          <p:cNvPr id="3" name="Content Placeholder 2">
            <a:extLst>
              <a:ext uri="{FF2B5EF4-FFF2-40B4-BE49-F238E27FC236}">
                <a16:creationId xmlns:a16="http://schemas.microsoft.com/office/drawing/2014/main" id="{6183299C-4596-7225-17B2-FC38202F72FC}"/>
              </a:ext>
            </a:extLst>
          </p:cNvPr>
          <p:cNvSpPr>
            <a:spLocks noGrp="1"/>
          </p:cNvSpPr>
          <p:nvPr>
            <p:ph idx="1"/>
          </p:nvPr>
        </p:nvSpPr>
        <p:spPr>
          <a:xfrm>
            <a:off x="818713" y="2733368"/>
            <a:ext cx="6290010" cy="3125430"/>
          </a:xfrm>
        </p:spPr>
        <p:txBody>
          <a:bodyPr/>
          <a:lstStyle/>
          <a:p>
            <a:r>
              <a:rPr lang="en-US" dirty="0"/>
              <a:t>We were provided with Amazon's comprehensive sales data, including product lines, customer type, and transaction records.</a:t>
            </a:r>
          </a:p>
          <a:p>
            <a:r>
              <a:rPr lang="en-US" dirty="0"/>
              <a:t>I've used SQL queries to analyze the data and IDE called </a:t>
            </a:r>
            <a:r>
              <a:rPr lang="en-US" dirty="0" err="1"/>
              <a:t>Mysql</a:t>
            </a:r>
            <a:r>
              <a:rPr lang="en-US" dirty="0"/>
              <a:t>.</a:t>
            </a:r>
          </a:p>
          <a:p>
            <a:r>
              <a:rPr lang="en-US" dirty="0"/>
              <a:t>We did not have any null values in our dataset, so this enabled efficient analysis and insights generation. Also three new columns were added to understand the sales, revenue in a better way.</a:t>
            </a:r>
          </a:p>
          <a:p>
            <a:endParaRPr lang="en-US" dirty="0"/>
          </a:p>
          <a:p>
            <a:endParaRPr lang="en-US" dirty="0"/>
          </a:p>
          <a:p>
            <a:endParaRPr lang="en-IN" dirty="0"/>
          </a:p>
        </p:txBody>
      </p:sp>
      <p:sp>
        <p:nvSpPr>
          <p:cNvPr id="4" name="AutoShape 2">
            <a:extLst>
              <a:ext uri="{FF2B5EF4-FFF2-40B4-BE49-F238E27FC236}">
                <a16:creationId xmlns:a16="http://schemas.microsoft.com/office/drawing/2014/main" id="{9D73EE3B-E4AC-1A2D-FBF7-8407D0811A83}"/>
              </a:ext>
            </a:extLst>
          </p:cNvPr>
          <p:cNvSpPr>
            <a:spLocks noChangeAspect="1" noChangeArrowheads="1"/>
          </p:cNvSpPr>
          <p:nvPr/>
        </p:nvSpPr>
        <p:spPr bwMode="auto">
          <a:xfrm>
            <a:off x="5943600" y="1285568"/>
            <a:ext cx="2295832" cy="22958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48DD21F-4078-B2F1-1184-C7989FE6FBF9}"/>
              </a:ext>
            </a:extLst>
          </p:cNvPr>
          <p:cNvPicPr>
            <a:picLocks noChangeAspect="1"/>
          </p:cNvPicPr>
          <p:nvPr/>
        </p:nvPicPr>
        <p:blipFill>
          <a:blip r:embed="rId2"/>
          <a:stretch>
            <a:fillRect/>
          </a:stretch>
        </p:blipFill>
        <p:spPr>
          <a:xfrm>
            <a:off x="7610168" y="2240244"/>
            <a:ext cx="4127090" cy="3541405"/>
          </a:xfrm>
          <a:prstGeom prst="rect">
            <a:avLst/>
          </a:prstGeom>
        </p:spPr>
      </p:pic>
    </p:spTree>
    <p:extLst>
      <p:ext uri="{BB962C8B-B14F-4D97-AF65-F5344CB8AC3E}">
        <p14:creationId xmlns:p14="http://schemas.microsoft.com/office/powerpoint/2010/main" val="211516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D5E12-6BF7-EE20-0A71-7A96FAE2BA23}"/>
              </a:ext>
            </a:extLst>
          </p:cNvPr>
          <p:cNvSpPr>
            <a:spLocks noGrp="1"/>
          </p:cNvSpPr>
          <p:nvPr>
            <p:ph type="title"/>
          </p:nvPr>
        </p:nvSpPr>
        <p:spPr/>
        <p:txBody>
          <a:bodyPr/>
          <a:lstStyle/>
          <a:p>
            <a:r>
              <a:rPr lang="en-US" dirty="0"/>
              <a:t>PRODUCT ANALYSIS</a:t>
            </a:r>
            <a:endParaRPr lang="en-IN" dirty="0"/>
          </a:p>
        </p:txBody>
      </p:sp>
      <p:sp>
        <p:nvSpPr>
          <p:cNvPr id="3" name="Content Placeholder 2">
            <a:extLst>
              <a:ext uri="{FF2B5EF4-FFF2-40B4-BE49-F238E27FC236}">
                <a16:creationId xmlns:a16="http://schemas.microsoft.com/office/drawing/2014/main" id="{337A9EC1-A142-FADD-BA33-9771C30CAF32}"/>
              </a:ext>
            </a:extLst>
          </p:cNvPr>
          <p:cNvSpPr>
            <a:spLocks noGrp="1"/>
          </p:cNvSpPr>
          <p:nvPr>
            <p:ph idx="1"/>
          </p:nvPr>
        </p:nvSpPr>
        <p:spPr>
          <a:xfrm>
            <a:off x="818712" y="2222287"/>
            <a:ext cx="6447327" cy="3636511"/>
          </a:xfrm>
        </p:spPr>
        <p:txBody>
          <a:bodyPr>
            <a:normAutofit fontScale="92500" lnSpcReduction="20000"/>
          </a:bodyPr>
          <a:lstStyle/>
          <a:p>
            <a:r>
              <a:rPr lang="en-US" dirty="0"/>
              <a:t>There are six different product lines across the dataset. The product line which is performing the best in terms of orders placed is “Fashion accessories”. The product line which is performing poorly is “Health and Beauty” as least number of orders are from this product line.</a:t>
            </a:r>
          </a:p>
          <a:p>
            <a:r>
              <a:rPr lang="en-US" dirty="0"/>
              <a:t>In terms of gross margin, the highest performing product line is “Fashion accessories” and least profit margin giving product line is “Health and beauty”</a:t>
            </a:r>
          </a:p>
          <a:p>
            <a:r>
              <a:rPr lang="en-US" dirty="0"/>
              <a:t>Maximum revenue is generated by “Food and Beverages” while “Health and beauty” is minimum revenue generating.</a:t>
            </a:r>
          </a:p>
          <a:p>
            <a:r>
              <a:rPr lang="en-US" dirty="0"/>
              <a:t>The product line which has highest sales is “Electronic accessories” with a count of 971 quantities sold. “Health and beauty” has least sales compared to all other product lines</a:t>
            </a:r>
          </a:p>
        </p:txBody>
      </p:sp>
      <p:pic>
        <p:nvPicPr>
          <p:cNvPr id="5" name="Picture 4">
            <a:extLst>
              <a:ext uri="{FF2B5EF4-FFF2-40B4-BE49-F238E27FC236}">
                <a16:creationId xmlns:a16="http://schemas.microsoft.com/office/drawing/2014/main" id="{AE8F9B98-14CF-B79C-C298-0AFE6BEB4A97}"/>
              </a:ext>
            </a:extLst>
          </p:cNvPr>
          <p:cNvPicPr>
            <a:picLocks noChangeAspect="1"/>
          </p:cNvPicPr>
          <p:nvPr/>
        </p:nvPicPr>
        <p:blipFill>
          <a:blip r:embed="rId2"/>
          <a:stretch>
            <a:fillRect/>
          </a:stretch>
        </p:blipFill>
        <p:spPr>
          <a:xfrm>
            <a:off x="7893255" y="2222287"/>
            <a:ext cx="2934109" cy="1981477"/>
          </a:xfrm>
          <a:prstGeom prst="rect">
            <a:avLst/>
          </a:prstGeom>
        </p:spPr>
      </p:pic>
      <p:pic>
        <p:nvPicPr>
          <p:cNvPr id="7" name="Picture 6">
            <a:extLst>
              <a:ext uri="{FF2B5EF4-FFF2-40B4-BE49-F238E27FC236}">
                <a16:creationId xmlns:a16="http://schemas.microsoft.com/office/drawing/2014/main" id="{896D18F8-02B7-4DBE-0CE7-CA7C18286315}"/>
              </a:ext>
            </a:extLst>
          </p:cNvPr>
          <p:cNvPicPr>
            <a:picLocks noChangeAspect="1"/>
          </p:cNvPicPr>
          <p:nvPr/>
        </p:nvPicPr>
        <p:blipFill>
          <a:blip r:embed="rId3"/>
          <a:stretch>
            <a:fillRect/>
          </a:stretch>
        </p:blipFill>
        <p:spPr>
          <a:xfrm>
            <a:off x="7817043" y="4393045"/>
            <a:ext cx="3086531" cy="1867161"/>
          </a:xfrm>
          <a:prstGeom prst="rect">
            <a:avLst/>
          </a:prstGeom>
        </p:spPr>
      </p:pic>
    </p:spTree>
    <p:extLst>
      <p:ext uri="{BB962C8B-B14F-4D97-AF65-F5344CB8AC3E}">
        <p14:creationId xmlns:p14="http://schemas.microsoft.com/office/powerpoint/2010/main" val="281354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D0A9-C7EC-8DAF-CD25-6923B5F301A6}"/>
              </a:ext>
            </a:extLst>
          </p:cNvPr>
          <p:cNvSpPr>
            <a:spLocks noGrp="1"/>
          </p:cNvSpPr>
          <p:nvPr>
            <p:ph type="title"/>
          </p:nvPr>
        </p:nvSpPr>
        <p:spPr/>
        <p:txBody>
          <a:bodyPr/>
          <a:lstStyle/>
          <a:p>
            <a:r>
              <a:rPr lang="en-US" dirty="0"/>
              <a:t>SALES ANALYSIS</a:t>
            </a:r>
            <a:endParaRPr lang="en-IN" dirty="0"/>
          </a:p>
        </p:txBody>
      </p:sp>
      <p:sp>
        <p:nvSpPr>
          <p:cNvPr id="3" name="Content Placeholder 2">
            <a:extLst>
              <a:ext uri="{FF2B5EF4-FFF2-40B4-BE49-F238E27FC236}">
                <a16:creationId xmlns:a16="http://schemas.microsoft.com/office/drawing/2014/main" id="{D37069FD-693E-C5C4-0ACA-651446FAAE4A}"/>
              </a:ext>
            </a:extLst>
          </p:cNvPr>
          <p:cNvSpPr>
            <a:spLocks noGrp="1"/>
          </p:cNvSpPr>
          <p:nvPr>
            <p:ph idx="1"/>
          </p:nvPr>
        </p:nvSpPr>
        <p:spPr>
          <a:xfrm>
            <a:off x="818712" y="2222287"/>
            <a:ext cx="6358836" cy="3636511"/>
          </a:xfrm>
        </p:spPr>
        <p:txBody>
          <a:bodyPr/>
          <a:lstStyle/>
          <a:p>
            <a:r>
              <a:rPr lang="en-US" dirty="0"/>
              <a:t>We had only three months sales data </a:t>
            </a:r>
            <a:r>
              <a:rPr lang="en-US" dirty="0" err="1"/>
              <a:t>i.e.January</a:t>
            </a:r>
            <a:r>
              <a:rPr lang="en-US" dirty="0"/>
              <a:t>, February and March. On January month highest sales have taken place followed by March and February. On Feb decrease in sales have been observed or there’s fluctuation in sales over all these months.</a:t>
            </a:r>
          </a:p>
          <a:p>
            <a:r>
              <a:rPr lang="en-US" dirty="0"/>
              <a:t>Maximum revenue is generated on Saturday and that too by the capital city “Naypyitaw”. On Sunday there’s a drastic decrease in sales, even when we compare with weekdays they perform well.</a:t>
            </a:r>
          </a:p>
        </p:txBody>
      </p:sp>
      <p:pic>
        <p:nvPicPr>
          <p:cNvPr id="5" name="Picture 4">
            <a:extLst>
              <a:ext uri="{FF2B5EF4-FFF2-40B4-BE49-F238E27FC236}">
                <a16:creationId xmlns:a16="http://schemas.microsoft.com/office/drawing/2014/main" id="{B96CF283-2A5C-7DF1-9434-E464F23A774A}"/>
              </a:ext>
            </a:extLst>
          </p:cNvPr>
          <p:cNvPicPr>
            <a:picLocks noChangeAspect="1"/>
          </p:cNvPicPr>
          <p:nvPr/>
        </p:nvPicPr>
        <p:blipFill>
          <a:blip r:embed="rId2"/>
          <a:stretch>
            <a:fillRect/>
          </a:stretch>
        </p:blipFill>
        <p:spPr>
          <a:xfrm>
            <a:off x="7652781" y="2222287"/>
            <a:ext cx="3572374" cy="2019582"/>
          </a:xfrm>
          <a:prstGeom prst="rect">
            <a:avLst/>
          </a:prstGeom>
        </p:spPr>
      </p:pic>
      <p:pic>
        <p:nvPicPr>
          <p:cNvPr id="7" name="Picture 6">
            <a:extLst>
              <a:ext uri="{FF2B5EF4-FFF2-40B4-BE49-F238E27FC236}">
                <a16:creationId xmlns:a16="http://schemas.microsoft.com/office/drawing/2014/main" id="{98C420F1-31D2-53E1-CA35-8C818CD8BD89}"/>
              </a:ext>
            </a:extLst>
          </p:cNvPr>
          <p:cNvPicPr>
            <a:picLocks noChangeAspect="1"/>
          </p:cNvPicPr>
          <p:nvPr/>
        </p:nvPicPr>
        <p:blipFill>
          <a:blip r:embed="rId3"/>
          <a:stretch>
            <a:fillRect/>
          </a:stretch>
        </p:blipFill>
        <p:spPr>
          <a:xfrm>
            <a:off x="8212080" y="4425907"/>
            <a:ext cx="2276793" cy="2076740"/>
          </a:xfrm>
          <a:prstGeom prst="rect">
            <a:avLst/>
          </a:prstGeom>
        </p:spPr>
      </p:pic>
    </p:spTree>
    <p:extLst>
      <p:ext uri="{BB962C8B-B14F-4D97-AF65-F5344CB8AC3E}">
        <p14:creationId xmlns:p14="http://schemas.microsoft.com/office/powerpoint/2010/main" val="134702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D5BD-63C1-A861-F9FE-C616924C4AD9}"/>
              </a:ext>
            </a:extLst>
          </p:cNvPr>
          <p:cNvSpPr>
            <a:spLocks noGrp="1"/>
          </p:cNvSpPr>
          <p:nvPr>
            <p:ph type="title"/>
          </p:nvPr>
        </p:nvSpPr>
        <p:spPr/>
        <p:txBody>
          <a:bodyPr/>
          <a:lstStyle/>
          <a:p>
            <a:r>
              <a:rPr lang="en-US" dirty="0"/>
              <a:t>CUSTOMER ANALYSIS</a:t>
            </a:r>
            <a:endParaRPr lang="en-IN" dirty="0"/>
          </a:p>
        </p:txBody>
      </p:sp>
      <p:sp>
        <p:nvSpPr>
          <p:cNvPr id="3" name="Content Placeholder 2">
            <a:extLst>
              <a:ext uri="{FF2B5EF4-FFF2-40B4-BE49-F238E27FC236}">
                <a16:creationId xmlns:a16="http://schemas.microsoft.com/office/drawing/2014/main" id="{585BCD5E-2D1A-BE21-C9A7-0B7CD4F34700}"/>
              </a:ext>
            </a:extLst>
          </p:cNvPr>
          <p:cNvSpPr>
            <a:spLocks noGrp="1"/>
          </p:cNvSpPr>
          <p:nvPr>
            <p:ph idx="1"/>
          </p:nvPr>
        </p:nvSpPr>
        <p:spPr>
          <a:xfrm>
            <a:off x="818712" y="2381758"/>
            <a:ext cx="7263404" cy="3477040"/>
          </a:xfrm>
        </p:spPr>
        <p:txBody>
          <a:bodyPr>
            <a:normAutofit fontScale="85000" lnSpcReduction="10000"/>
          </a:bodyPr>
          <a:lstStyle/>
          <a:p>
            <a:r>
              <a:rPr lang="en-US" dirty="0"/>
              <a:t>There are two customer segments in the dataset- “Normal” and “Member”.</a:t>
            </a:r>
          </a:p>
          <a:p>
            <a:r>
              <a:rPr lang="en-US" dirty="0"/>
              <a:t>“Member” customers have high purchase frequency as compared to “Normal” customers.</a:t>
            </a:r>
          </a:p>
          <a:p>
            <a:r>
              <a:rPr lang="en-US" dirty="0"/>
              <a:t>There are 259 male and 240 female customers in “Normal” customer type</a:t>
            </a:r>
          </a:p>
          <a:p>
            <a:r>
              <a:rPr lang="en-US" dirty="0"/>
              <a:t>There are 240 male and 261 female customers in “Member” customer type.</a:t>
            </a:r>
          </a:p>
          <a:p>
            <a:r>
              <a:rPr lang="en-US" dirty="0"/>
              <a:t>Females have more frequently ordered in “Fashion accessories” product line whereas Male are associated with “Health and beauty”</a:t>
            </a:r>
          </a:p>
          <a:p>
            <a:r>
              <a:rPr lang="en-US" dirty="0"/>
              <a:t>Naypyitaw, city which is generating the highest revenue has more number of female customers than male.(150 male and 178 female)</a:t>
            </a:r>
          </a:p>
          <a:p>
            <a:endParaRPr lang="en-US" dirty="0"/>
          </a:p>
          <a:p>
            <a:endParaRPr lang="en-IN" dirty="0"/>
          </a:p>
        </p:txBody>
      </p:sp>
      <p:pic>
        <p:nvPicPr>
          <p:cNvPr id="5" name="Picture 4">
            <a:extLst>
              <a:ext uri="{FF2B5EF4-FFF2-40B4-BE49-F238E27FC236}">
                <a16:creationId xmlns:a16="http://schemas.microsoft.com/office/drawing/2014/main" id="{573E975F-36BB-1317-B314-633B4EF1AADF}"/>
              </a:ext>
            </a:extLst>
          </p:cNvPr>
          <p:cNvPicPr>
            <a:picLocks noChangeAspect="1"/>
          </p:cNvPicPr>
          <p:nvPr/>
        </p:nvPicPr>
        <p:blipFill>
          <a:blip r:embed="rId2"/>
          <a:stretch>
            <a:fillRect/>
          </a:stretch>
        </p:blipFill>
        <p:spPr>
          <a:xfrm>
            <a:off x="8441240" y="2381758"/>
            <a:ext cx="3077004" cy="1524213"/>
          </a:xfrm>
          <a:prstGeom prst="rect">
            <a:avLst/>
          </a:prstGeom>
        </p:spPr>
      </p:pic>
      <p:pic>
        <p:nvPicPr>
          <p:cNvPr id="7" name="Picture 6">
            <a:extLst>
              <a:ext uri="{FF2B5EF4-FFF2-40B4-BE49-F238E27FC236}">
                <a16:creationId xmlns:a16="http://schemas.microsoft.com/office/drawing/2014/main" id="{DE4E4C35-31FA-C619-10B1-73EF7A2F5B87}"/>
              </a:ext>
            </a:extLst>
          </p:cNvPr>
          <p:cNvPicPr>
            <a:picLocks noChangeAspect="1"/>
          </p:cNvPicPr>
          <p:nvPr/>
        </p:nvPicPr>
        <p:blipFill>
          <a:blip r:embed="rId3"/>
          <a:stretch>
            <a:fillRect/>
          </a:stretch>
        </p:blipFill>
        <p:spPr>
          <a:xfrm>
            <a:off x="8384082" y="4393774"/>
            <a:ext cx="3134162" cy="952633"/>
          </a:xfrm>
          <a:prstGeom prst="rect">
            <a:avLst/>
          </a:prstGeom>
        </p:spPr>
      </p:pic>
    </p:spTree>
    <p:extLst>
      <p:ext uri="{BB962C8B-B14F-4D97-AF65-F5344CB8AC3E}">
        <p14:creationId xmlns:p14="http://schemas.microsoft.com/office/powerpoint/2010/main" val="244888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F20E-F2B9-523A-7164-9DBEC40F4406}"/>
              </a:ext>
            </a:extLst>
          </p:cNvPr>
          <p:cNvSpPr>
            <a:spLocks noGrp="1"/>
          </p:cNvSpPr>
          <p:nvPr>
            <p:ph type="title"/>
          </p:nvPr>
        </p:nvSpPr>
        <p:spPr/>
        <p:txBody>
          <a:bodyPr/>
          <a:lstStyle/>
          <a:p>
            <a:r>
              <a:rPr lang="en-US" dirty="0"/>
              <a:t>PROJECT RECORDING</a:t>
            </a:r>
            <a:endParaRPr lang="en-IN" dirty="0"/>
          </a:p>
        </p:txBody>
      </p:sp>
      <p:pic>
        <p:nvPicPr>
          <p:cNvPr id="4" name="Screen Recording 3">
            <a:hlinkClick r:id="" action="ppaction://media"/>
            <a:extLst>
              <a:ext uri="{FF2B5EF4-FFF2-40B4-BE49-F238E27FC236}">
                <a16:creationId xmlns:a16="http://schemas.microsoft.com/office/drawing/2014/main" id="{0F7B5AED-E9B4-A8D9-31AD-EA34C84671A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06688" y="2222500"/>
            <a:ext cx="6778625" cy="3636963"/>
          </a:xfrm>
        </p:spPr>
      </p:pic>
    </p:spTree>
    <p:extLst>
      <p:ext uri="{BB962C8B-B14F-4D97-AF65-F5344CB8AC3E}">
        <p14:creationId xmlns:p14="http://schemas.microsoft.com/office/powerpoint/2010/main" val="1239726617"/>
      </p:ext>
    </p:extLst>
  </p:cSld>
  <p:clrMapOvr>
    <a:masterClrMapping/>
  </p:clrMapOvr>
  <mc:AlternateContent xmlns:mc="http://schemas.openxmlformats.org/markup-compatibility/2006">
    <mc:Choice xmlns:p14="http://schemas.microsoft.com/office/powerpoint/2010/main" Requires="p14">
      <p:transition spd="slow" p14:dur="2000" advTm="70055"/>
    </mc:Choice>
    <mc:Fallback>
      <p:transition spd="slow" advTm="70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106</TotalTime>
  <Words>863</Words>
  <Application>Microsoft Office PowerPoint</Application>
  <PresentationFormat>Widescreen</PresentationFormat>
  <Paragraphs>53</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2</vt:lpstr>
      <vt:lpstr>Quotable</vt:lpstr>
      <vt:lpstr>AMAZON SALES DATA ANALYSIS</vt:lpstr>
      <vt:lpstr>CONTENTS</vt:lpstr>
      <vt:lpstr>BUSINESS PROBLEM</vt:lpstr>
      <vt:lpstr>PURPOSE OF PROJECT</vt:lpstr>
      <vt:lpstr>IDE Used &amp; Data Analysis</vt:lpstr>
      <vt:lpstr>PRODUCT ANALYSIS</vt:lpstr>
      <vt:lpstr>SALES ANALYSIS</vt:lpstr>
      <vt:lpstr>CUSTOMER ANALYSIS</vt:lpstr>
      <vt:lpstr>PROJECT RECORDING</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DATA ANALYSIS</dc:title>
  <dc:creator>Suyash Nema</dc:creator>
  <cp:lastModifiedBy>Suyash Nema</cp:lastModifiedBy>
  <cp:revision>1</cp:revision>
  <dcterms:created xsi:type="dcterms:W3CDTF">2024-05-16T21:20:37Z</dcterms:created>
  <dcterms:modified xsi:type="dcterms:W3CDTF">2024-05-16T23:07:23Z</dcterms:modified>
</cp:coreProperties>
</file>